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64" r:id="rId2"/>
    <p:sldId id="280" r:id="rId3"/>
    <p:sldId id="301" r:id="rId4"/>
    <p:sldId id="302" r:id="rId5"/>
    <p:sldId id="303" r:id="rId6"/>
    <p:sldId id="304" r:id="rId7"/>
    <p:sldId id="320" r:id="rId8"/>
    <p:sldId id="322" r:id="rId9"/>
    <p:sldId id="352" r:id="rId10"/>
    <p:sldId id="353" r:id="rId11"/>
    <p:sldId id="354" r:id="rId12"/>
    <p:sldId id="355" r:id="rId13"/>
    <p:sldId id="300" r:id="rId14"/>
    <p:sldId id="323" r:id="rId15"/>
    <p:sldId id="324" r:id="rId16"/>
    <p:sldId id="326" r:id="rId17"/>
    <p:sldId id="325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50" r:id="rId31"/>
    <p:sldId id="349" r:id="rId32"/>
    <p:sldId id="342" r:id="rId33"/>
    <p:sldId id="343" r:id="rId34"/>
    <p:sldId id="344" r:id="rId35"/>
    <p:sldId id="351" r:id="rId36"/>
    <p:sldId id="341" r:id="rId37"/>
    <p:sldId id="340" r:id="rId38"/>
    <p:sldId id="356" r:id="rId39"/>
    <p:sldId id="276" r:id="rId40"/>
    <p:sldId id="273" r:id="rId41"/>
    <p:sldId id="308" r:id="rId42"/>
    <p:sldId id="309" r:id="rId43"/>
    <p:sldId id="310" r:id="rId44"/>
    <p:sldId id="305" r:id="rId45"/>
    <p:sldId id="311" r:id="rId46"/>
    <p:sldId id="312" r:id="rId47"/>
    <p:sldId id="313" r:id="rId48"/>
    <p:sldId id="306" r:id="rId49"/>
    <p:sldId id="314" r:id="rId50"/>
    <p:sldId id="315" r:id="rId51"/>
    <p:sldId id="316" r:id="rId52"/>
    <p:sldId id="307" r:id="rId53"/>
    <p:sldId id="317" r:id="rId54"/>
    <p:sldId id="318" r:id="rId55"/>
    <p:sldId id="319" r:id="rId56"/>
    <p:sldId id="357" r:id="rId57"/>
    <p:sldId id="345" r:id="rId58"/>
    <p:sldId id="346" r:id="rId59"/>
    <p:sldId id="347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FED"/>
    <a:srgbClr val="F9B3B9"/>
    <a:srgbClr val="EEBAF5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7"/>
    <p:restoredTop sz="93028"/>
  </p:normalViewPr>
  <p:slideViewPr>
    <p:cSldViewPr snapToGrid="0" snapToObjects="1" showGuides="1">
      <p:cViewPr>
        <p:scale>
          <a:sx n="137" d="100"/>
          <a:sy n="137" d="100"/>
        </p:scale>
        <p:origin x="1608" y="480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2016. 10. 30.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hrl1213@naver.com" TargetMode="External"/><Relationship Id="rId4" Type="http://schemas.openxmlformats.org/officeDocument/2006/relationships/hyperlink" Target="mailto:Khjkhj2804@naver.com" TargetMode="External"/><Relationship Id="rId5" Type="http://schemas.openxmlformats.org/officeDocument/2006/relationships/hyperlink" Target="mailto:Hsp0522@naver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einster92@me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openxmlformats.org/officeDocument/2006/relationships/image" Target="../media/image14.png"/><Relationship Id="rId7" Type="http://schemas.openxmlformats.org/officeDocument/2006/relationships/image" Target="../media/image15.jpg"/><Relationship Id="rId8" Type="http://schemas.openxmlformats.org/officeDocument/2006/relationships/image" Target="../media/image16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60348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프로젝트 명</a:t>
            </a:r>
            <a:endParaRPr kumimoji="1" lang="ko-KR" altLang="en-US"/>
          </a:p>
        </p:txBody>
      </p:sp>
      <p:sp>
        <p:nvSpPr>
          <p:cNvPr id="8" name="평행 사변형[P] 7"/>
          <p:cNvSpPr/>
          <p:nvPr/>
        </p:nvSpPr>
        <p:spPr>
          <a:xfrm>
            <a:off x="2018370" y="1603486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tx1"/>
                </a:solidFill>
              </a:rPr>
              <a:t>프로젝트 편돌이</a:t>
            </a:r>
            <a:endParaRPr kumimoji="1" lang="ko-KR" altLang="en-US" sz="280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23658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특징</a:t>
            </a:r>
            <a:endParaRPr kumimoji="1" lang="ko-KR" altLang="en-US" sz="3200"/>
          </a:p>
        </p:txBody>
      </p:sp>
      <p:sp>
        <p:nvSpPr>
          <p:cNvPr id="10" name="평행 사변형[P] 9"/>
          <p:cNvSpPr/>
          <p:nvPr/>
        </p:nvSpPr>
        <p:spPr>
          <a:xfrm>
            <a:off x="1739590" y="2236589"/>
            <a:ext cx="575403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당신의 선택에 </a:t>
            </a:r>
            <a:r>
              <a:rPr lang="ko-KR" altLang="en-US" sz="2800" b="1" smtClean="0">
                <a:solidFill>
                  <a:schemeClr val="tx1"/>
                </a:solidFill>
              </a:rPr>
              <a:t>반응하는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smtClean="0">
                <a:solidFill>
                  <a:schemeClr val="tx1"/>
                </a:solidFill>
              </a:rPr>
              <a:t>연속타격 </a:t>
            </a:r>
            <a:r>
              <a:rPr lang="ko-KR" altLang="en-US" sz="2800" b="1">
                <a:solidFill>
                  <a:schemeClr val="tx1"/>
                </a:solidFill>
              </a:rPr>
              <a:t>키보드 액션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RPG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11" name="평행 사변형[P] 10"/>
          <p:cNvSpPr/>
          <p:nvPr/>
        </p:nvSpPr>
        <p:spPr>
          <a:xfrm>
            <a:off x="278780" y="7511058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개발 툴</a:t>
            </a:r>
            <a:endParaRPr kumimoji="1" lang="ko-KR" altLang="en-US"/>
          </a:p>
        </p:txBody>
      </p:sp>
      <p:sp>
        <p:nvSpPr>
          <p:cNvPr id="12" name="평행 사변형[P] 11"/>
          <p:cNvSpPr/>
          <p:nvPr/>
        </p:nvSpPr>
        <p:spPr>
          <a:xfrm>
            <a:off x="1527717" y="7518520"/>
            <a:ext cx="5529576" cy="250785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Microsoft visual studio 2015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DirectX 11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Trello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Google spreadsheet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Microsoft office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Github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3dsMax 2015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Adobe Photoshop CC 2015.5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8" y="354378"/>
            <a:ext cx="7727797" cy="125361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>
                <a:solidFill>
                  <a:schemeClr val="bg1"/>
                </a:solidFill>
              </a:rPr>
              <a:t>Team </a:t>
            </a:r>
            <a:r>
              <a:rPr lang="ko-KR" altLang="en-US" sz="4000">
                <a:solidFill>
                  <a:schemeClr val="bg1"/>
                </a:solidFill>
              </a:rPr>
              <a:t>편돌이</a:t>
            </a:r>
            <a:endParaRPr lang="en-US" altLang="ko-KR" sz="40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담당교수 </a:t>
            </a:r>
            <a:r>
              <a:rPr lang="en-US" altLang="ko-KR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 정내훈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250692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팀장</a:t>
            </a:r>
            <a:endParaRPr kumimoji="1" lang="ko-KR" altLang="en-US"/>
          </a:p>
        </p:txBody>
      </p:sp>
      <p:sp>
        <p:nvSpPr>
          <p:cNvPr id="15" name="평행 사변형[P] 14"/>
          <p:cNvSpPr/>
          <p:nvPr/>
        </p:nvSpPr>
        <p:spPr>
          <a:xfrm>
            <a:off x="1739590" y="3250693"/>
            <a:ext cx="548036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김형준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387524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7" name="평행 사변형[P] 16"/>
          <p:cNvSpPr/>
          <p:nvPr/>
        </p:nvSpPr>
        <p:spPr>
          <a:xfrm>
            <a:off x="1739590" y="3875246"/>
            <a:ext cx="5317703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허지훈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488914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9" name="평행 사변형[P] 18"/>
          <p:cNvSpPr/>
          <p:nvPr/>
        </p:nvSpPr>
        <p:spPr>
          <a:xfrm>
            <a:off x="1739590" y="4488914"/>
            <a:ext cx="5137460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홍승필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116285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21" name="평행 사변형[P] 20"/>
          <p:cNvSpPr/>
          <p:nvPr/>
        </p:nvSpPr>
        <p:spPr>
          <a:xfrm>
            <a:off x="1739590" y="5116285"/>
            <a:ext cx="4985060" cy="620509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신창섭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575840" y="3841983"/>
            <a:ext cx="3217277" cy="1868812"/>
            <a:chOff x="9560868" y="4405186"/>
            <a:chExt cx="2232249" cy="1296641"/>
          </a:xfrm>
        </p:grpSpPr>
        <p:sp>
          <p:nvSpPr>
            <p:cNvPr id="24" name="직사각형 23"/>
            <p:cNvSpPr/>
            <p:nvPr/>
          </p:nvSpPr>
          <p:spPr>
            <a:xfrm>
              <a:off x="9560869" y="5052978"/>
              <a:ext cx="2232248" cy="64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60868" y="4405186"/>
              <a:ext cx="2232248" cy="647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tx1"/>
                  </a:solidFill>
                </a:rPr>
                <a:t>지도교수 서명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09" y="684488"/>
            <a:ext cx="3199307" cy="31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조작의 즉각성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8235" y="1393661"/>
            <a:ext cx="11743765" cy="43379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1605027" y="2764596"/>
            <a:ext cx="8981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smtClean="0"/>
              <a:t>세부 세계관은 작성중입니다</a:t>
            </a:r>
            <a:endParaRPr kumimoji="1" lang="en-US" altLang="ko-KR" sz="5400" smtClean="0"/>
          </a:p>
          <a:p>
            <a:pPr algn="ctr"/>
            <a:r>
              <a:rPr kumimoji="1" lang="ko-KR" altLang="en-US" sz="3600" smtClean="0">
                <a:solidFill>
                  <a:schemeClr val="bg1">
                    <a:lumMod val="50000"/>
                  </a:schemeClr>
                </a:solidFill>
              </a:rPr>
              <a:t>이게 끝 아님</a:t>
            </a:r>
            <a:r>
              <a:rPr kumimoji="1" lang="en-US" altLang="ko-KR" sz="3600" smtClean="0">
                <a:solidFill>
                  <a:schemeClr val="bg1">
                    <a:lumMod val="50000"/>
                  </a:schemeClr>
                </a:solidFill>
              </a:rPr>
              <a:t>..</a:t>
            </a:r>
            <a:endParaRPr kumimoji="1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136949" y="2518664"/>
            <a:ext cx="9918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smtClean="0"/>
              <a:t>하지만 결국 게임의 </a:t>
            </a:r>
            <a:r>
              <a:rPr kumimoji="1" lang="ko-KR" altLang="en-US" sz="5400" b="1" smtClean="0"/>
              <a:t>최종목적</a:t>
            </a:r>
            <a:r>
              <a:rPr kumimoji="1" lang="ko-KR" altLang="en-US" sz="5400" smtClean="0"/>
              <a:t>은</a:t>
            </a:r>
            <a:endParaRPr kumimoji="1" lang="en-US" altLang="ko-KR" sz="5400" smtClean="0"/>
          </a:p>
          <a:p>
            <a:pPr algn="ctr"/>
            <a:r>
              <a:rPr kumimoji="1" lang="ko-KR" altLang="en-US" sz="5400" smtClean="0"/>
              <a:t>가장 </a:t>
            </a:r>
            <a:r>
              <a:rPr kumimoji="1" lang="ko-KR" altLang="en-US" sz="5400" b="1" smtClean="0"/>
              <a:t>강력한 </a:t>
            </a:r>
            <a:r>
              <a:rPr kumimoji="1" lang="en-US" altLang="ko-KR" sz="5400" b="1" smtClean="0"/>
              <a:t>PC</a:t>
            </a:r>
            <a:r>
              <a:rPr kumimoji="1" lang="ko-KR" altLang="en-US" sz="5400" smtClean="0"/>
              <a:t>가 되자</a:t>
            </a:r>
            <a:r>
              <a:rPr kumimoji="1" lang="en-US" altLang="ko-KR" sz="5400" smtClean="0"/>
              <a:t>!</a:t>
            </a:r>
            <a:endParaRPr kumimoji="1"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1818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77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</p:txBody>
      </p:sp>
    </p:spTree>
    <p:extLst>
      <p:ext uri="{BB962C8B-B14F-4D97-AF65-F5344CB8AC3E}">
        <p14:creationId xmlns:p14="http://schemas.microsoft.com/office/powerpoint/2010/main" val="743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3600" b="1" dirty="0">
                <a:latin typeface="맑은 고딕" charset="-127"/>
                <a:cs typeface="Times New Roman" charset="0"/>
              </a:rPr>
              <a:t>발열 점수가</a:t>
            </a:r>
            <a:r>
              <a:rPr lang="ko-KR" altLang="ko-KR" sz="3600" b="1" dirty="0">
                <a:latin typeface="맑은 고딕" charset="-127"/>
                <a:cs typeface="Times New Roman" charset="0"/>
              </a:rPr>
              <a:t> 누적</a:t>
            </a:r>
            <a:r>
              <a:rPr lang="ko-KR" altLang="ko-KR" sz="3600" dirty="0">
                <a:latin typeface="맑은 고딕" charset="-127"/>
                <a:cs typeface="Times New Roman" charset="0"/>
              </a:rPr>
              <a:t>되어 </a:t>
            </a:r>
            <a:r>
              <a:rPr lang="ko-KR" altLang="ko-KR" sz="3600" b="1" dirty="0">
                <a:latin typeface="맑은 고딕" charset="-127"/>
                <a:cs typeface="Times New Roman" charset="0"/>
              </a:rPr>
              <a:t>카운트가 증가</a:t>
            </a:r>
            <a:endParaRPr lang="ko-KR" altLang="ko-KR" sz="3600" dirty="0">
              <a:latin typeface="맑은 고딕" charset="-127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9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3600" b="1" dirty="0" smtClean="0"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카운트가 증가</a:t>
            </a: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charset="-127"/>
              <a:ea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카운트가 증가함에 따라 스킬 별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 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육각형[H] 4"/>
          <p:cNvSpPr/>
          <p:nvPr/>
        </p:nvSpPr>
        <p:spPr>
          <a:xfrm rot="5400000">
            <a:off x="486766" y="491363"/>
            <a:ext cx="1483033" cy="1278476"/>
          </a:xfrm>
          <a:prstGeom prst="hexagon">
            <a:avLst/>
          </a:prstGeom>
          <a:solidFill>
            <a:srgbClr val="FFFF00">
              <a:alpha val="40000"/>
            </a:srgbClr>
          </a:solidFill>
          <a:ln w="190500" cap="rnd" cmpd="dbl">
            <a:solidFill>
              <a:srgbClr val="FFC000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6" name="육각형[H] 5"/>
          <p:cNvSpPr/>
          <p:nvPr/>
        </p:nvSpPr>
        <p:spPr>
          <a:xfrm rot="5400000">
            <a:off x="486766" y="205855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7" name="육각형[H] 6"/>
          <p:cNvSpPr/>
          <p:nvPr/>
        </p:nvSpPr>
        <p:spPr>
          <a:xfrm rot="5400000">
            <a:off x="486766" y="3625753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8" name="육각형[H] 7"/>
          <p:cNvSpPr/>
          <p:nvPr/>
        </p:nvSpPr>
        <p:spPr>
          <a:xfrm rot="5400000">
            <a:off x="536627" y="519294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6870" y="756900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HeadLineA" charset="-127"/>
                <a:ea typeface="HeadLineA" charset="-127"/>
                <a:cs typeface="HeadLineA" charset="-127"/>
              </a:rPr>
              <a:t>김형준</a:t>
            </a:r>
            <a:endParaRPr kumimoji="1" lang="ko-KR" altLang="en-US" sz="4400" b="1" i="1">
              <a:solidFill>
                <a:srgbClr val="003A9D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007" y="805132"/>
            <a:ext cx="1349514" cy="486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서버</a:t>
            </a:r>
            <a:endParaRPr kumimoji="1" lang="ko-KR" altLang="en-US" sz="4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6870" y="2254668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HeadLineA" charset="-127"/>
                <a:ea typeface="HeadLineA" charset="-127"/>
                <a:cs typeface="HeadLineA" charset="-127"/>
              </a:rPr>
              <a:t>허지훈</a:t>
            </a:r>
            <a:endParaRPr kumimoji="1" lang="ko-KR" altLang="en-US" sz="4400" b="1" i="1">
              <a:solidFill>
                <a:srgbClr val="003A9D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007" y="2349674"/>
            <a:ext cx="1349514" cy="486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6870" y="3856576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HeadLineA" charset="-127"/>
                <a:ea typeface="HeadLineA" charset="-127"/>
                <a:cs typeface="HeadLineA" charset="-127"/>
              </a:rPr>
              <a:t>홍승필</a:t>
            </a:r>
            <a:endParaRPr kumimoji="1" lang="ko-KR" altLang="en-US" sz="4400" b="1" i="1">
              <a:solidFill>
                <a:srgbClr val="003A9D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007" y="3909538"/>
            <a:ext cx="1349514" cy="486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6870" y="5458484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HeadLineA" charset="-127"/>
                <a:ea typeface="HeadLineA" charset="-127"/>
                <a:cs typeface="HeadLineA" charset="-127"/>
              </a:rPr>
              <a:t>신창섭</a:t>
            </a:r>
            <a:endParaRPr kumimoji="1" lang="ko-KR" altLang="en-US" sz="4400" b="1" i="1">
              <a:solidFill>
                <a:srgbClr val="003A9D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525" y="5488100"/>
            <a:ext cx="1349514" cy="486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기획</a:t>
            </a:r>
            <a:endParaRPr kumimoji="1" lang="ko-KR" altLang="en-US" sz="4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1819" y="69288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2013182046</a:t>
            </a:r>
            <a:endParaRPr kumimoji="1" lang="ko-KR" altLang="en-US" sz="36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1040" y="2146115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2013180055</a:t>
            </a:r>
            <a:endParaRPr kumimoji="1" lang="ko-KR" altLang="en-US" sz="36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1041" y="379587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2013180056</a:t>
            </a:r>
            <a:endParaRPr kumimoji="1" lang="ko-KR" altLang="en-US" sz="36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1039" y="5385910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엔터테인먼트 컴퓨팅학과</a:t>
            </a:r>
            <a:endParaRPr kumimoji="1" lang="en-US" altLang="ko-KR" sz="16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2013184042</a:t>
            </a:r>
            <a:endParaRPr kumimoji="1" lang="ko-KR" altLang="en-US" sz="36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3998" y="547824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  <a:hlinkClick r:id="rId2"/>
              </a:rPr>
              <a:t>Leinster92@me.com</a:t>
            </a:r>
            <a:endParaRPr kumimoji="1" lang="en-US" altLang="ko-KR" sz="20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010-3187-8092</a:t>
            </a:r>
            <a:endParaRPr kumimoji="1" lang="ko-KR" altLang="en-US" sz="2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3997" y="2238448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  <a:hlinkClick r:id="rId3"/>
              </a:rPr>
              <a:t>Ahrl1213@naver.com</a:t>
            </a:r>
            <a:endParaRPr kumimoji="1" lang="en-US" altLang="ko-KR" sz="20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mr-IN" altLang="ko-KR" sz="2000" b="1" i="1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010-9175-1312</a:t>
            </a:r>
            <a:endParaRPr kumimoji="1" lang="ko-KR" altLang="en-US" sz="2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6239" y="789324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  <a:hlinkClick r:id="rId4"/>
              </a:rPr>
              <a:t>Khjkhj2804@naver.com</a:t>
            </a:r>
            <a:endParaRPr kumimoji="1" lang="en-US" altLang="ko-KR" sz="20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hu-HU" altLang="ko-KR" sz="2000" b="1" i="1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010-4140-0341</a:t>
            </a:r>
            <a:endParaRPr kumimoji="1" lang="ko-KR" altLang="en-US" sz="2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7019" y="388735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  <a:hlinkClick r:id="rId5"/>
              </a:rPr>
              <a:t>Hsp0522@naver.com</a:t>
            </a:r>
            <a:endParaRPr kumimoji="1" lang="en-US" altLang="ko-KR" sz="2000" b="1" i="1" smtClean="0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  <a:p>
            <a:pPr algn="ctr"/>
            <a:r>
              <a:rPr kumimoji="1" lang="is-IS" altLang="ko-KR" sz="2000" b="1" i="1">
                <a:solidFill>
                  <a:srgbClr val="002060"/>
                </a:solidFill>
                <a:latin typeface="HeadLineA" charset="-127"/>
                <a:ea typeface="HeadLineA" charset="-127"/>
                <a:cs typeface="HeadLineA" charset="-127"/>
              </a:rPr>
              <a:t>01063049382</a:t>
            </a:r>
            <a:endParaRPr kumimoji="1" lang="ko-KR" altLang="en-US" sz="2000" b="1" i="1">
              <a:solidFill>
                <a:srgbClr val="00206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665" y="196483"/>
            <a:ext cx="1349514" cy="35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i="1" smtClean="0">
                <a:solidFill>
                  <a:schemeClr val="accent2">
                    <a:lumMod val="75000"/>
                  </a:schemeClr>
                </a:solidFill>
                <a:latin typeface="HeadLineA" charset="-127"/>
                <a:ea typeface="HeadLineA" charset="-127"/>
                <a:cs typeface="HeadLineA" charset="-127"/>
              </a:rPr>
              <a:t>팀장</a:t>
            </a:r>
            <a:endParaRPr kumimoji="1" lang="ko-KR" altLang="en-US" sz="2800" b="1" i="1">
              <a:solidFill>
                <a:schemeClr val="accent2">
                  <a:lumMod val="75000"/>
                </a:schemeClr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3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3600" b="1" dirty="0">
                <a:latin typeface="맑은 고딕" charset="-127"/>
                <a:cs typeface="Times New Roman" charset="0"/>
              </a:rPr>
              <a:t>발열 점수가</a:t>
            </a:r>
            <a:r>
              <a:rPr lang="ko-KR" altLang="ko-KR" sz="3600" b="1" dirty="0">
                <a:latin typeface="맑은 고딕" charset="-127"/>
                <a:cs typeface="Times New Roman" charset="0"/>
              </a:rPr>
              <a:t> 누적</a:t>
            </a:r>
            <a:r>
              <a:rPr lang="ko-KR" altLang="ko-KR" sz="3600" dirty="0">
                <a:latin typeface="맑은 고딕" charset="-127"/>
                <a:cs typeface="Times New Roman" charset="0"/>
              </a:rPr>
              <a:t>되어 </a:t>
            </a:r>
            <a:r>
              <a:rPr lang="ko-KR" altLang="ko-KR" sz="3600" b="1" dirty="0">
                <a:latin typeface="맑은 고딕" charset="-127"/>
                <a:cs typeface="Times New Roman" charset="0"/>
              </a:rPr>
              <a:t>카운트가 증가</a:t>
            </a:r>
            <a:endParaRPr lang="ko-KR" altLang="ko-KR" sz="3600" dirty="0">
              <a:latin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카운트가 증가함에 따라 스킬 별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 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4496225"/>
            <a:ext cx="9581723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플레이어에게 </a:t>
            </a:r>
            <a:r>
              <a:rPr kumimoji="0" lang="en-US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공격의 쾌감</a:t>
            </a:r>
            <a:r>
              <a:rPr kumimoji="0" lang="en-US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부여</a:t>
            </a:r>
            <a:r>
              <a:rPr kumimoji="0" lang="en-US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lang="ko-KR" altLang="en-US" sz="240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 스킬의 강화를 통해 지속적인 공격이 주는 고양감 유지</a:t>
            </a:r>
            <a:endParaRPr lang="en-US" altLang="ko-KR" sz="2400" smtClean="0">
              <a:solidFill>
                <a:schemeClr val="bg1">
                  <a:lumMod val="50000"/>
                </a:schemeClr>
              </a:solidFill>
              <a:latin typeface="맑은 고딕" charset="-127"/>
              <a:ea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4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스탯을 얼마나 유지하느냐에 따라 플레이어의 능력 판가름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" name="아래쪽 화살표[D] 1"/>
          <p:cNvSpPr/>
          <p:nvPr/>
        </p:nvSpPr>
        <p:spPr>
          <a:xfrm>
            <a:off x="5735154" y="3843947"/>
            <a:ext cx="648668" cy="6522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003201" y="304800"/>
            <a:ext cx="6112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smtClean="0"/>
              <a:t>대략 이런 느낌들</a:t>
            </a:r>
            <a:endParaRPr kumimoji="1" lang="ko-KR" altLang="en-US" sz="6000"/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0" y="1613647"/>
            <a:ext cx="11715672" cy="43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1142177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사용</a:t>
            </a: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발동하는 직업 고유의 </a:t>
            </a:r>
            <a:r>
              <a:rPr kumimoji="0" lang="ko-KR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5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1142177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사용</a:t>
            </a: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발동하는 직업 고유의 </a:t>
            </a:r>
            <a:r>
              <a:rPr kumimoji="0" lang="ko-KR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193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950" y="2112071"/>
            <a:ext cx="7530353" cy="471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6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-968189" y="1559858"/>
            <a:ext cx="12470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ko-KR" altLang="ko-KR" sz="3200" b="1"/>
              <a:t>방패를 든 근접 탱커의 경우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방어 기술을 사용해 발열 점수를 획득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생성된 발열 점수를 모두 소모에 일정 기간 강력한 보호막</a:t>
            </a:r>
          </a:p>
          <a:p>
            <a:r>
              <a:rPr lang="en-US" altLang="ko-KR" sz="3200"/>
              <a:t> </a:t>
            </a:r>
            <a:endParaRPr lang="ko-KR" altLang="ko-KR" sz="3200"/>
          </a:p>
        </p:txBody>
      </p:sp>
    </p:spTree>
    <p:extLst>
      <p:ext uri="{BB962C8B-B14F-4D97-AF65-F5344CB8AC3E}">
        <p14:creationId xmlns:p14="http://schemas.microsoft.com/office/powerpoint/2010/main" val="206296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-968189" y="1559858"/>
            <a:ext cx="12470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ko-KR" altLang="ko-KR" sz="3200" b="1"/>
              <a:t>방패를 든 근접 탱커의 경우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방어 기술을 사용해 발열 점수를 획득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생성된 발열 점수를 모두 소모에 일정 기간 강력한 보호막</a:t>
            </a:r>
          </a:p>
          <a:p>
            <a:r>
              <a:rPr lang="en-US" altLang="ko-KR" sz="3200"/>
              <a:t> </a:t>
            </a:r>
            <a:endParaRPr lang="ko-KR" altLang="ko-KR" sz="3200"/>
          </a:p>
          <a:p>
            <a:pPr lvl="4"/>
            <a:r>
              <a:rPr lang="ko-KR" altLang="ko-KR" sz="3200" b="1" smtClean="0"/>
              <a:t>단검을 든 빠른 공격의 근접 도적의 경우</a:t>
            </a:r>
          </a:p>
          <a:p>
            <a:pPr lvl="5"/>
            <a:r>
              <a:rPr lang="ko-KR" altLang="ko-KR" sz="2800" b="1" smtClean="0">
                <a:solidFill>
                  <a:schemeClr val="bg1">
                    <a:lumMod val="50000"/>
                  </a:schemeClr>
                </a:solidFill>
              </a:rPr>
              <a:t>공격당 적은 양의 발열 점수를 획득하지만 빠른 공격</a:t>
            </a:r>
          </a:p>
          <a:p>
            <a:pPr lvl="5"/>
            <a:r>
              <a:rPr lang="ko-KR" altLang="ko-KR" sz="2800" b="1" smtClean="0">
                <a:solidFill>
                  <a:schemeClr val="bg1">
                    <a:lumMod val="50000"/>
                  </a:schemeClr>
                </a:solidFill>
              </a:rPr>
              <a:t>궁극기를 통해 공격에 특정 특성을 부여</a:t>
            </a:r>
          </a:p>
          <a:p>
            <a:r>
              <a:rPr lang="en-US" altLang="ko-KR" sz="3200" smtClean="0"/>
              <a:t> </a:t>
            </a:r>
            <a:endParaRPr kumimoji="1"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9290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-968189" y="1559858"/>
            <a:ext cx="1247059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ko-KR" altLang="ko-KR" sz="3200" b="1"/>
              <a:t>방패를 든 근접 탱커의 경우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방어 기술을 사용해 발열 점수를 획득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생성된 발열 점수를 모두 소모에 일정 기간 강력한 보호막</a:t>
            </a:r>
          </a:p>
          <a:p>
            <a:r>
              <a:rPr lang="en-US" altLang="ko-KR" sz="3200"/>
              <a:t> </a:t>
            </a:r>
            <a:endParaRPr lang="ko-KR" altLang="ko-KR" sz="3200"/>
          </a:p>
          <a:p>
            <a:pPr lvl="4"/>
            <a:r>
              <a:rPr lang="ko-KR" altLang="ko-KR" sz="3200" b="1"/>
              <a:t>단검을 든 빠른 공격의 근접 도적의 경우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공격당 적은 양의 발열 점수를 획득하지만 빠른 공격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궁극기를 통해 공격에 특정 특성을 부여</a:t>
            </a:r>
          </a:p>
          <a:p>
            <a:r>
              <a:rPr lang="en-US" altLang="ko-KR" sz="3200"/>
              <a:t> </a:t>
            </a:r>
            <a:endParaRPr lang="ko-KR" altLang="ko-KR" sz="3200"/>
          </a:p>
          <a:p>
            <a:pPr lvl="4"/>
            <a:r>
              <a:rPr lang="ko-KR" altLang="ko-KR" sz="3200" b="1"/>
              <a:t>대검을 든 느린 공격의 근접 광역 전사의 경우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느린 공격이지만 한 번에 많은 양의 발열 점수 획득</a:t>
            </a:r>
          </a:p>
          <a:p>
            <a:pPr lvl="5"/>
            <a:r>
              <a:rPr lang="ko-KR" altLang="ko-KR" sz="2800" b="1">
                <a:solidFill>
                  <a:schemeClr val="bg1">
                    <a:lumMod val="50000"/>
                  </a:schemeClr>
                </a:solidFill>
              </a:rPr>
              <a:t>발열 점수를 소모에 궁극기로 강력한 한 방</a:t>
            </a:r>
          </a:p>
          <a:p>
            <a:endParaRPr kumimoji="1"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77045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60943" y="5074250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빠른 전투 호흡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81918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2635249" y="2868706"/>
            <a:ext cx="68484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smtClean="0"/>
              <a:t>Project</a:t>
            </a:r>
            <a:r>
              <a:rPr kumimoji="1" lang="ko-KR" altLang="en-US" sz="4400"/>
              <a:t> </a:t>
            </a:r>
            <a:r>
              <a:rPr kumimoji="1" lang="ko-KR" altLang="en-US" sz="4400" smtClean="0"/>
              <a:t>편돌이가 지향하는</a:t>
            </a:r>
            <a:endParaRPr kumimoji="1" lang="en-US" altLang="ko-KR" sz="4400" smtClean="0"/>
          </a:p>
          <a:p>
            <a:pPr algn="ctr"/>
            <a:r>
              <a:rPr kumimoji="1" lang="ko-KR" altLang="en-US" sz="4400" smtClean="0"/>
              <a:t>액션 전투 스타일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4476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9572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8210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8" name="텍스트 상자 7"/>
          <p:cNvSpPr txBox="1"/>
          <p:nvPr/>
        </p:nvSpPr>
        <p:spPr>
          <a:xfrm>
            <a:off x="3565856" y="5357331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7" name="텍스트 상자 6"/>
          <p:cNvSpPr txBox="1"/>
          <p:nvPr/>
        </p:nvSpPr>
        <p:spPr>
          <a:xfrm>
            <a:off x="1225472" y="5357331"/>
            <a:ext cx="96680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잘못된 상황에서 전투 페이스의 초기화 선택권 부여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  <p:sp>
        <p:nvSpPr>
          <p:cNvPr id="7" name="텍스트 상자 6"/>
          <p:cNvSpPr txBox="1"/>
          <p:nvPr/>
        </p:nvSpPr>
        <p:spPr>
          <a:xfrm>
            <a:off x="769860" y="4530007"/>
            <a:ext cx="103316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플레이어의 </a:t>
            </a:r>
            <a:r>
              <a:rPr kumimoji="1" lang="en-US" altLang="ko-KR" sz="4400" b="1" smtClean="0"/>
              <a:t>‘</a:t>
            </a:r>
            <a:r>
              <a:rPr kumimoji="1" lang="ko-KR" altLang="en-US" sz="4400" b="1" smtClean="0"/>
              <a:t>선택</a:t>
            </a:r>
            <a:r>
              <a:rPr kumimoji="1" lang="en-US" altLang="ko-KR" sz="4400" b="1" smtClean="0"/>
              <a:t>’</a:t>
            </a:r>
            <a:r>
              <a:rPr kumimoji="1" lang="ko-KR" altLang="en-US" sz="4400" smtClean="0"/>
              <a:t>에 대한 </a:t>
            </a:r>
            <a:r>
              <a:rPr kumimoji="1" lang="en-US" altLang="ko-KR" sz="4400" b="1" smtClean="0"/>
              <a:t>’</a:t>
            </a:r>
            <a:r>
              <a:rPr kumimoji="1" lang="ko-KR" altLang="en-US" sz="4400" b="1" smtClean="0"/>
              <a:t>의미</a:t>
            </a:r>
            <a:r>
              <a:rPr kumimoji="1" lang="en-US" altLang="ko-KR" sz="4400" b="1" smtClean="0"/>
              <a:t>’</a:t>
            </a:r>
            <a:r>
              <a:rPr kumimoji="1" lang="ko-KR" altLang="en-US" sz="4400" smtClean="0"/>
              <a:t>와 </a:t>
            </a:r>
            <a:r>
              <a:rPr kumimoji="1" lang="en-US" altLang="ko-KR" sz="4400" b="1" smtClean="0"/>
              <a:t>’</a:t>
            </a:r>
            <a:r>
              <a:rPr kumimoji="1" lang="ko-KR" altLang="en-US" sz="4400" b="1" smtClean="0"/>
              <a:t>보상</a:t>
            </a:r>
            <a:r>
              <a:rPr kumimoji="1" lang="en-US" altLang="ko-KR" sz="4400" b="1" smtClean="0"/>
              <a:t>’</a:t>
            </a:r>
            <a:endParaRPr kumimoji="1" lang="ko-KR" altLang="en-US" sz="4400" b="1"/>
          </a:p>
        </p:txBody>
      </p:sp>
    </p:spTree>
    <p:extLst>
      <p:ext uri="{BB962C8B-B14F-4D97-AF65-F5344CB8AC3E}">
        <p14:creationId xmlns:p14="http://schemas.microsoft.com/office/powerpoint/2010/main" val="10805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24" y="1386270"/>
            <a:ext cx="9070549" cy="52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10" y="1728358"/>
            <a:ext cx="6035433" cy="49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 조작</a:t>
            </a:r>
            <a:r>
              <a:rPr lang="en-US" altLang="ko-KR" sz="4000" smtClean="0">
                <a:solidFill>
                  <a:schemeClr val="bg1"/>
                </a:solidFill>
              </a:rPr>
              <a:t>(</a:t>
            </a:r>
            <a:r>
              <a:rPr lang="ko-KR" altLang="en-US" sz="4000" smtClean="0">
                <a:solidFill>
                  <a:schemeClr val="bg1"/>
                </a:solidFill>
              </a:rPr>
              <a:t>예상</a:t>
            </a:r>
            <a:r>
              <a:rPr lang="ko-KR" altLang="en-US" sz="4000" smtClean="0">
                <a:solidFill>
                  <a:schemeClr val="bg1"/>
                </a:solidFill>
              </a:rPr>
              <a:t>도</a:t>
            </a:r>
            <a:r>
              <a:rPr lang="en-US" altLang="ko-KR" sz="4000" smtClean="0">
                <a:solidFill>
                  <a:schemeClr val="bg1"/>
                </a:solidFill>
              </a:rPr>
              <a:t>)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0" b="86825" l="0" r="100000">
                        <a14:foregroundMark x1="49833" y1="29048" x2="49750" y2="1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27" b="16221"/>
          <a:stretch/>
        </p:blipFill>
        <p:spPr>
          <a:xfrm>
            <a:off x="337117" y="1260764"/>
            <a:ext cx="11444741" cy="32657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03029" y="3313497"/>
            <a:ext cx="1520889" cy="1054359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80931" y="2800314"/>
            <a:ext cx="1026367" cy="513183"/>
          </a:xfrm>
          <a:prstGeom prst="rect">
            <a:avLst/>
          </a:prstGeom>
          <a:solidFill>
            <a:srgbClr val="C1FFED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79307" y="2800314"/>
            <a:ext cx="1026367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7625" y="2287131"/>
            <a:ext cx="1474236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61861" y="2287131"/>
            <a:ext cx="503853" cy="513183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26368" y="1847461"/>
            <a:ext cx="2491273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9878" y="4526479"/>
            <a:ext cx="867747" cy="439670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1287625" y="456164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이동조작부</a:t>
            </a:r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878" y="5113175"/>
            <a:ext cx="867747" cy="439670"/>
          </a:xfrm>
          <a:prstGeom prst="rect">
            <a:avLst/>
          </a:prstGeom>
          <a:solidFill>
            <a:srgbClr val="C1FFED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1287625" y="5148344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전투 조작부</a:t>
            </a:r>
            <a:r>
              <a:rPr kumimoji="1" lang="en-US" altLang="ko-KR" sz="1600" smtClean="0"/>
              <a:t>(</a:t>
            </a:r>
            <a:r>
              <a:rPr kumimoji="1" lang="ko-KR" altLang="en-US" sz="1600" smtClean="0"/>
              <a:t>회피</a:t>
            </a:r>
            <a:r>
              <a:rPr kumimoji="1" lang="en-US" altLang="ko-KR" sz="1600" smtClean="0"/>
              <a:t>,</a:t>
            </a:r>
            <a:r>
              <a:rPr kumimoji="1" lang="ko-KR" altLang="en-US" sz="1600" smtClean="0"/>
              <a:t> 기본공격</a:t>
            </a:r>
            <a:r>
              <a:rPr kumimoji="1" lang="en-US" altLang="ko-KR" sz="1600" smtClean="0"/>
              <a:t>)</a:t>
            </a:r>
            <a:endParaRPr kumimoji="1"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419878" y="5699871"/>
            <a:ext cx="867747" cy="439670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1287625" y="57350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스킬 조작부</a:t>
            </a:r>
            <a:endParaRPr kumimoji="1" lang="ko-KR" altLang="en-US" sz="1600"/>
          </a:p>
        </p:txBody>
      </p:sp>
      <p:sp>
        <p:nvSpPr>
          <p:cNvPr id="18" name="직사각형 17"/>
          <p:cNvSpPr/>
          <p:nvPr/>
        </p:nvSpPr>
        <p:spPr>
          <a:xfrm>
            <a:off x="5191741" y="4526479"/>
            <a:ext cx="867747" cy="43967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6059488" y="456164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궁극기 조작부</a:t>
            </a:r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1741" y="5113175"/>
            <a:ext cx="867747" cy="439670"/>
          </a:xfrm>
          <a:prstGeom prst="rect">
            <a:avLst/>
          </a:prstGeom>
          <a:solidFill>
            <a:srgbClr val="C1FFED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6059488" y="51483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아이템 조작부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40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294878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575047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502426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137426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575313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819926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449188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490944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4987755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379053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103366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863548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173044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672786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8" y="0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19" y="299278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358982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7966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>
                <a:solidFill>
                  <a:schemeClr val="bg1">
                    <a:lumMod val="75000"/>
                  </a:schemeClr>
                </a:solidFill>
              </a:rPr>
              <a:t>9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파일 임포트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accent2"/>
                </a:solidFill>
              </a:rPr>
              <a:t>클라이언트</a:t>
            </a:r>
            <a:endParaRPr kumimoji="1" lang="en-US" altLang="ko-KR" sz="6000" b="1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허지훈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7684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</p:spTree>
    <p:extLst>
      <p:ext uri="{BB962C8B-B14F-4D97-AF65-F5344CB8AC3E}">
        <p14:creationId xmlns:p14="http://schemas.microsoft.com/office/powerpoint/2010/main" val="7039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1442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파일 임포트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00B0F0"/>
                </a:solidFill>
              </a:rPr>
              <a:t>클라이언트</a:t>
            </a:r>
            <a:endParaRPr kumimoji="1" lang="en-US" altLang="ko-KR" sz="6000" b="1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홍승필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934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</p:spTree>
    <p:extLst>
      <p:ext uri="{BB962C8B-B14F-4D97-AF65-F5344CB8AC3E}">
        <p14:creationId xmlns:p14="http://schemas.microsoft.com/office/powerpoint/2010/main" val="6087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5430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IOCP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모델을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 워크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어쩌구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졸라 어려움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클라이언트 </a:t>
            </a:r>
            <a:r>
              <a:rPr kumimoji="1" lang="mr-IN" altLang="ko-KR" sz="2800" b="1" smtClean="0">
                <a:solidFill>
                  <a:schemeClr val="bg1"/>
                </a:solidFill>
              </a:rPr>
              <a:t>–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동기화 작업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F9B3B9"/>
                </a:solidFill>
              </a:rPr>
              <a:t>서  버</a:t>
            </a:r>
            <a:endParaRPr kumimoji="1" lang="en-US" altLang="ko-KR" sz="6000" b="1">
              <a:solidFill>
                <a:srgbClr val="F9B3B9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김형준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IOCP </a:t>
            </a:r>
            <a:r>
              <a:rPr lang="ko-KR" altLang="en-US" sz="2800">
                <a:solidFill>
                  <a:schemeClr val="bg1"/>
                </a:solidFill>
              </a:rPr>
              <a:t>모델을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 워크 제작</a:t>
            </a:r>
          </a:p>
        </p:txBody>
      </p:sp>
    </p:spTree>
    <p:extLst>
      <p:ext uri="{BB962C8B-B14F-4D97-AF65-F5344CB8AC3E}">
        <p14:creationId xmlns:p14="http://schemas.microsoft.com/office/powerpoint/2010/main" val="18705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Boost </a:t>
            </a:r>
            <a:r>
              <a:rPr lang="en-US" altLang="ko-KR" sz="2800" err="1">
                <a:solidFill>
                  <a:schemeClr val="bg1"/>
                </a:solidFill>
              </a:rPr>
              <a:t>Asio</a:t>
            </a:r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ko-KR" altLang="en-US" sz="2800">
                <a:solidFill>
                  <a:schemeClr val="bg1"/>
                </a:solidFill>
              </a:rPr>
              <a:t>어쩌구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졸라 어려움</a:t>
            </a:r>
          </a:p>
        </p:txBody>
      </p:sp>
    </p:spTree>
    <p:extLst>
      <p:ext uri="{BB962C8B-B14F-4D97-AF65-F5344CB8AC3E}">
        <p14:creationId xmlns:p14="http://schemas.microsoft.com/office/powerpoint/2010/main" val="5124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클라이언트 </a:t>
            </a:r>
            <a:r>
              <a:rPr lang="en-US" altLang="ko-KR" sz="2800">
                <a:solidFill>
                  <a:schemeClr val="bg1"/>
                </a:solidFill>
              </a:rPr>
              <a:t>– </a:t>
            </a:r>
            <a:r>
              <a:rPr lang="ko-KR" altLang="en-US" sz="2800">
                <a:solidFill>
                  <a:schemeClr val="bg1"/>
                </a:solidFill>
              </a:rPr>
              <a:t>서버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동기화 작업</a:t>
            </a:r>
          </a:p>
        </p:txBody>
      </p:sp>
    </p:spTree>
    <p:extLst>
      <p:ext uri="{BB962C8B-B14F-4D97-AF65-F5344CB8AC3E}">
        <p14:creationId xmlns:p14="http://schemas.microsoft.com/office/powerpoint/2010/main" val="9294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다른 게임과 차별화 가능한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새로운 액션 전투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핵심 재미요소를 바탕으로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컨셉과 어울리는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모델 및 애니메이션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C1FFED"/>
                </a:solidFill>
              </a:rPr>
              <a:t>기  획</a:t>
            </a:r>
            <a:endParaRPr kumimoji="1" lang="en-US" altLang="ko-KR" sz="6000" b="1">
              <a:solidFill>
                <a:srgbClr val="C1FFED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신창섭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8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7197787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핵심 재미요소를 바탕으로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게임 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7506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20400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컨셉과 어울리는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모델 및 애니메이션 제작</a:t>
            </a:r>
          </a:p>
        </p:txBody>
      </p:sp>
    </p:spTree>
    <p:extLst>
      <p:ext uri="{BB962C8B-B14F-4D97-AF65-F5344CB8AC3E}">
        <p14:creationId xmlns:p14="http://schemas.microsoft.com/office/powerpoint/2010/main" val="7262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 툴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DirectX 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Trello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google calendar</a:t>
            </a:r>
            <a:r>
              <a:rPr lang="ko-KR" altLang="en-US" sz="2800" dirty="0" smtClean="0">
                <a:solidFill>
                  <a:schemeClr val="bg1"/>
                </a:solidFill>
              </a:rPr>
              <a:t> 연동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Microsoft </a:t>
            </a:r>
            <a:r>
              <a:rPr lang="en-US" altLang="ko-KR" sz="2800" dirty="0">
                <a:solidFill>
                  <a:schemeClr val="bg1"/>
                </a:solidFill>
              </a:rPr>
              <a:t>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/>
                </a:solidFill>
              </a:rPr>
              <a:t>Github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3dsMax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Adobe Photoshop CC 2015.5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414" y="3234680"/>
            <a:ext cx="565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앞이 깜깜하니 검은 배경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2" name="직선 화살표 연결선 31"/>
          <p:cNvCxnSpPr>
            <a:stCxn id="24" idx="1"/>
            <a:endCxn id="24" idx="3"/>
          </p:cNvCxnSpPr>
          <p:nvPr/>
        </p:nvCxnSpPr>
        <p:spPr>
          <a:xfrm>
            <a:off x="9786145" y="5778628"/>
            <a:ext cx="222987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1"/>
          </p:cNvCxnSpPr>
          <p:nvPr/>
        </p:nvCxnSpPr>
        <p:spPr>
          <a:xfrm flipV="1">
            <a:off x="6854686" y="5778627"/>
            <a:ext cx="222987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1"/>
          </p:cNvCxnSpPr>
          <p:nvPr/>
        </p:nvCxnSpPr>
        <p:spPr>
          <a:xfrm flipV="1">
            <a:off x="4020407" y="5778627"/>
            <a:ext cx="2229876" cy="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/>
          <p:cNvCxnSpPr/>
          <p:nvPr/>
        </p:nvCxnSpPr>
        <p:spPr>
          <a:xfrm>
            <a:off x="0" y="934241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517371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00240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283109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>
                <a:solidFill>
                  <a:schemeClr val="tx1"/>
                </a:solidFill>
              </a:rPr>
              <a:t>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65978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79294" y="172122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클라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79294" y="360373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서버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79294" y="54862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기획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517371" y="1990165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1517371" y="171389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프레임워크 작성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517371" y="3872674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1517371" y="360373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 리팩토링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517371" y="5755183"/>
            <a:ext cx="22298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1517372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경험치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스태이터스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전투 시스템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020407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스킬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경제 구조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아이템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854686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캐릭터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레벨</a:t>
            </a:r>
            <a:endParaRPr kumimoji="1" lang="en-US" altLang="ko-KR" sz="2800" b="1" smtClean="0">
              <a:solidFill>
                <a:schemeClr val="bg1"/>
              </a:solidFill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9786145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몬스터 레벨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 smtClean="0"/>
              <a:t>감사합니다</a:t>
            </a:r>
            <a:endParaRPr kumimoji="1"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60943" y="495657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타 게임에서 찾아볼 수 없던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전투시스템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5657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  <a:endParaRPr kumimoji="1" lang="en-US" altLang="ko-KR" sz="4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120391" y="2151727"/>
            <a:ext cx="79512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0" smtClean="0"/>
              <a:t>Project </a:t>
            </a:r>
            <a:r>
              <a:rPr kumimoji="1" lang="ko-KR" altLang="en-US" sz="8000" smtClean="0"/>
              <a:t>편돌이</a:t>
            </a:r>
            <a:r>
              <a:rPr kumimoji="1" lang="en-US" altLang="ko-KR" sz="8000" smtClean="0"/>
              <a:t>,</a:t>
            </a:r>
          </a:p>
          <a:p>
            <a:pPr algn="ctr"/>
            <a:r>
              <a:rPr kumimoji="1" lang="ko-KR" altLang="en-US" sz="8000" smtClean="0"/>
              <a:t>이런 게임입니다</a:t>
            </a:r>
            <a:r>
              <a:rPr kumimoji="1" lang="en-US" altLang="ko-KR" sz="8000" smtClean="0"/>
              <a:t>.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1656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99"/>
            <a:ext cx="11954040" cy="65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656391" y="2403684"/>
            <a:ext cx="88061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600" smtClean="0"/>
              <a:t>쿼터뷰에서 진행되는</a:t>
            </a:r>
            <a:endParaRPr kumimoji="1" lang="en-US" altLang="ko-KR" sz="6600" smtClean="0"/>
          </a:p>
          <a:p>
            <a:pPr algn="ctr"/>
            <a:r>
              <a:rPr kumimoji="1" lang="ko-KR" altLang="en-US" sz="6600" smtClean="0"/>
              <a:t>키보드 액션 </a:t>
            </a:r>
            <a:r>
              <a:rPr kumimoji="1" lang="en-US" altLang="ko-KR" sz="6600" smtClean="0"/>
              <a:t>MMORPG</a:t>
            </a:r>
            <a:endParaRPr kumimoji="1" lang="ko-KR" altLang="en-US" sz="6600"/>
          </a:p>
        </p:txBody>
      </p:sp>
    </p:spTree>
    <p:extLst>
      <p:ext uri="{BB962C8B-B14F-4D97-AF65-F5344CB8AC3E}">
        <p14:creationId xmlns:p14="http://schemas.microsoft.com/office/powerpoint/2010/main" val="6121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5940</TotalTime>
  <Words>911</Words>
  <Application>Microsoft Macintosh PowerPoint</Application>
  <PresentationFormat>와이드스크린</PresentationFormat>
  <Paragraphs>301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맑은 고딕</vt:lpstr>
      <vt:lpstr>HeadLineA</vt:lpstr>
      <vt:lpstr>Mangal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931</cp:revision>
  <cp:lastPrinted>2016-05-19T07:43:09Z</cp:lastPrinted>
  <dcterms:created xsi:type="dcterms:W3CDTF">2016-04-26T05:01:04Z</dcterms:created>
  <dcterms:modified xsi:type="dcterms:W3CDTF">2016-10-29T18:26:53Z</dcterms:modified>
</cp:coreProperties>
</file>